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315200" cy="96012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19">
          <p15:clr>
            <a:srgbClr val="A4A3A4"/>
          </p15:clr>
        </p15:guide>
        <p15:guide id="2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599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83" autoAdjust="0"/>
  </p:normalViewPr>
  <p:slideViewPr>
    <p:cSldViewPr showGuides="1">
      <p:cViewPr varScale="1">
        <p:scale>
          <a:sx n="82" d="100"/>
          <a:sy n="82" d="100"/>
        </p:scale>
        <p:origin x="-1170" y="-84"/>
      </p:cViewPr>
      <p:guideLst>
        <p:guide orient="horz" pos="4319"/>
        <p:guide pos="5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6A399BA-F484-412F-9D81-71619F17AB85}" type="datetimeFigureOut">
              <a:rPr lang="de-DE"/>
              <a:pPr>
                <a:defRPr/>
              </a:pPr>
              <a:t>02.08.2023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F484E94-BC4A-4681-8D68-55A99C6473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0218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altLang="de-DE" dirty="0" smtClean="0"/>
          </a:p>
        </p:txBody>
      </p:sp>
      <p:sp>
        <p:nvSpPr>
          <p:cNvPr id="143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85372" indent="-30206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08265" indent="-24165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91571" indent="-24165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4878" indent="-24165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58184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41490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624796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108102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98CE36F-C34B-43CC-9CDE-707458F82268}" type="slidenum">
              <a:rPr lang="de-DE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1D59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905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F543D48-3487-4AE6-919C-9D7E0635C32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04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85ADA9A-2252-4DF8-BA79-944007239E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022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3EBA7D9-E75F-4398-BCA0-B1C5360653D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07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F7F3C75-D820-49EC-A045-5342C0C6F06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479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98528FE-44E9-4BEC-BD94-5B70DDB5C38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7255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2C61EE4-F56E-48EA-8B13-2AAB6D16609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000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3EE4E1B-CA68-49D7-AFAE-184115C063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58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2A659AF-5019-4DEC-9B38-1FC788C6C37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90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999283D-F6E9-425A-A7EF-2C009A22149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3567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3E45816-84BE-4F2E-BF77-DB79C44FEC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842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2555875" y="115888"/>
            <a:ext cx="6130925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412875"/>
            <a:ext cx="8229600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pic>
        <p:nvPicPr>
          <p:cNvPr id="1028" name="Picture 6" descr="laserlab_logo_rg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44738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2195513" y="690563"/>
            <a:ext cx="6946900" cy="0"/>
          </a:xfrm>
          <a:prstGeom prst="line">
            <a:avLst/>
          </a:prstGeom>
          <a:noFill/>
          <a:ln w="15875">
            <a:solidFill>
              <a:srgbClr val="1D59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0" name="Line 7"/>
          <p:cNvSpPr>
            <a:spLocks noChangeShapeType="1"/>
          </p:cNvSpPr>
          <p:nvPr userDrawn="1"/>
        </p:nvSpPr>
        <p:spPr bwMode="auto">
          <a:xfrm>
            <a:off x="0" y="6381750"/>
            <a:ext cx="9142413" cy="0"/>
          </a:xfrm>
          <a:prstGeom prst="line">
            <a:avLst/>
          </a:prstGeom>
          <a:noFill/>
          <a:ln w="15875">
            <a:solidFill>
              <a:srgbClr val="1D59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1" name="Textfeld 10"/>
          <p:cNvSpPr txBox="1">
            <a:spLocks noChangeArrowheads="1"/>
          </p:cNvSpPr>
          <p:nvPr userDrawn="1"/>
        </p:nvSpPr>
        <p:spPr bwMode="auto">
          <a:xfrm>
            <a:off x="323850" y="6430963"/>
            <a:ext cx="36242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altLang="de-DE" sz="1200" b="1" dirty="0" smtClean="0">
                <a:solidFill>
                  <a:srgbClr val="1D599F"/>
                </a:solidFill>
                <a:latin typeface="Arial" charset="0"/>
              </a:rPr>
              <a:t>w </a:t>
            </a:r>
            <a:r>
              <a:rPr lang="pt-BR" altLang="de-DE" sz="1200" b="1" dirty="0">
                <a:solidFill>
                  <a:srgbClr val="1D599F"/>
                </a:solidFill>
                <a:latin typeface="Arial" charset="0"/>
              </a:rPr>
              <a:t>w w. l a s e r l a b – e u r o p e . e u</a:t>
            </a:r>
          </a:p>
        </p:txBody>
      </p:sp>
      <p:pic>
        <p:nvPicPr>
          <p:cNvPr id="1032" name="Picture 20" descr="EC_logo_jaun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3595" y="6418263"/>
            <a:ext cx="581025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9"/>
          <p:cNvSpPr txBox="1"/>
          <p:nvPr userDrawn="1"/>
        </p:nvSpPr>
        <p:spPr>
          <a:xfrm>
            <a:off x="5588276" y="6420680"/>
            <a:ext cx="25471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700" kern="1200" noProof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project has received funding from the </a:t>
            </a:r>
            <a:r>
              <a:rPr lang="en-GB" sz="700" i="1" kern="1200" noProof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European Union’s Horizon 2020 research and innovation programme </a:t>
            </a:r>
            <a:r>
              <a:rPr lang="en-GB" sz="700" kern="1200" noProof="0" smtClean="0">
                <a:solidFill>
                  <a:srgbClr val="00006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under grant agreement no 871124</a:t>
            </a:r>
            <a:endParaRPr lang="en-GB" sz="700" kern="1200" noProof="0">
              <a:solidFill>
                <a:srgbClr val="000066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2000" b="1" kern="1200">
          <a:solidFill>
            <a:srgbClr val="0000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1D599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1D599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1D599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1D599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1D599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://www.laserlab-europe.eu/transnational-acces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312" y="1796685"/>
            <a:ext cx="3990682" cy="3501934"/>
          </a:xfrm>
          <a:prstGeom prst="rect">
            <a:avLst/>
          </a:prstGeom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55875" y="836712"/>
            <a:ext cx="642511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698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2698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2698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2698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2698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de-DE" sz="2400" b="1" dirty="0" err="1" smtClean="0">
                <a:solidFill>
                  <a:srgbClr val="1D599F"/>
                </a:solidFill>
              </a:rPr>
              <a:t>Laserlab</a:t>
            </a:r>
            <a:r>
              <a:rPr lang="en-GB" altLang="de-DE" sz="2400" b="1" dirty="0" smtClean="0">
                <a:solidFill>
                  <a:srgbClr val="1D599F"/>
                </a:solidFill>
              </a:rPr>
              <a:t>-Europe</a:t>
            </a:r>
            <a:r>
              <a:rPr lang="en-GB" altLang="de-DE" sz="1600" b="1" dirty="0" smtClean="0">
                <a:solidFill>
                  <a:srgbClr val="1D599F"/>
                </a:solidFill>
              </a:rPr>
              <a:t> </a:t>
            </a:r>
            <a:r>
              <a:rPr lang="en-GB" altLang="de-DE" sz="1600" b="1" dirty="0">
                <a:solidFill>
                  <a:srgbClr val="1D599F"/>
                </a:solidFill>
              </a:rPr>
              <a:t/>
            </a:r>
            <a:br>
              <a:rPr lang="en-GB" altLang="de-DE" sz="1600" b="1" dirty="0">
                <a:solidFill>
                  <a:srgbClr val="1D599F"/>
                </a:solidFill>
              </a:rPr>
            </a:br>
            <a:r>
              <a:rPr lang="en-GB" altLang="de-DE" sz="1600" i="1" dirty="0">
                <a:solidFill>
                  <a:srgbClr val="1D599F"/>
                </a:solidFill>
              </a:rPr>
              <a:t>The Integrated Initiative of </a:t>
            </a:r>
            <a:r>
              <a:rPr lang="en-GB" altLang="de-DE" sz="1600" i="1" dirty="0" smtClean="0">
                <a:solidFill>
                  <a:srgbClr val="1D599F"/>
                </a:solidFill>
              </a:rPr>
              <a:t>European </a:t>
            </a:r>
            <a:r>
              <a:rPr lang="en-GB" altLang="de-DE" sz="1600" i="1" dirty="0">
                <a:solidFill>
                  <a:srgbClr val="1D599F"/>
                </a:solidFill>
              </a:rPr>
              <a:t>Laser Laboratories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de-DE" sz="1400" dirty="0">
              <a:solidFill>
                <a:srgbClr val="1D599F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8161" y="2204864"/>
            <a:ext cx="4535488" cy="228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2563" indent="-182563"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auto">
              <a:spcBef>
                <a:spcPct val="30000"/>
              </a:spcBef>
              <a:spcAft>
                <a:spcPts val="0"/>
              </a:spcAft>
              <a:defRPr/>
            </a:pPr>
            <a:r>
              <a:rPr lang="en-GB" altLang="de-DE" sz="1600" smtClean="0">
                <a:solidFill>
                  <a:srgbClr val="1D599F"/>
                </a:solidFill>
              </a:rPr>
              <a:t>Laserlab-Europe offers </a:t>
            </a:r>
          </a:p>
          <a:p>
            <a:pPr fontAlgn="auto">
              <a:spcBef>
                <a:spcPct val="3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altLang="de-DE" sz="1600" smtClean="0">
                <a:solidFill>
                  <a:srgbClr val="1D599F"/>
                </a:solidFill>
              </a:rPr>
              <a:t>access to 24 top-quality laser research facilities for scientists from all over the world to perform their own experiments</a:t>
            </a:r>
          </a:p>
          <a:p>
            <a:pPr fontAlgn="auto">
              <a:spcBef>
                <a:spcPct val="3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altLang="de-DE" sz="1600" smtClean="0">
                <a:solidFill>
                  <a:srgbClr val="1D599F"/>
                </a:solidFill>
              </a:rPr>
              <a:t>training and education opportunities for young </a:t>
            </a:r>
            <a:br>
              <a:rPr lang="en-GB" altLang="de-DE" sz="1600" smtClean="0">
                <a:solidFill>
                  <a:srgbClr val="1D599F"/>
                </a:solidFill>
              </a:rPr>
            </a:br>
            <a:r>
              <a:rPr lang="en-GB" altLang="de-DE" sz="1600" smtClean="0">
                <a:solidFill>
                  <a:srgbClr val="1D599F"/>
                </a:solidFill>
              </a:rPr>
              <a:t>researchers</a:t>
            </a:r>
          </a:p>
          <a:p>
            <a:pPr fontAlgn="auto">
              <a:spcBef>
                <a:spcPct val="30000"/>
              </a:spcBef>
              <a:spcAft>
                <a:spcPts val="0"/>
              </a:spcAft>
              <a:buFontTx/>
              <a:buChar char="•"/>
              <a:defRPr/>
            </a:pPr>
            <a:r>
              <a:rPr lang="en-GB" altLang="de-DE" sz="1600" smtClean="0">
                <a:solidFill>
                  <a:srgbClr val="1D599F"/>
                </a:solidFill>
              </a:rPr>
              <a:t>regular webinars on research highlights from a broad range of laser-based science</a:t>
            </a:r>
            <a:endParaRPr lang="en-GB" altLang="de-DE" sz="1600">
              <a:solidFill>
                <a:srgbClr val="1D599F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0" y="5632212"/>
            <a:ext cx="914399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GB" altLang="de-DE" b="1" smtClean="0">
                <a:solidFill>
                  <a:schemeClr val="accent6">
                    <a:lumMod val="75000"/>
                  </a:schemeClr>
                </a:solidFill>
              </a:rPr>
              <a:t>Apply for access to one of the laser research facilities through </a:t>
            </a:r>
            <a:br>
              <a:rPr lang="en-GB" altLang="de-DE" b="1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altLang="de-DE" sz="1600" smtClean="0">
                <a:solidFill>
                  <a:schemeClr val="accent6">
                    <a:lumMod val="75000"/>
                  </a:schemeClr>
                </a:solidFill>
                <a:hlinkClick r:id="rId4"/>
              </a:rPr>
              <a:t>www.laserlab-europe.eu/transnational-access</a:t>
            </a:r>
            <a:r>
              <a:rPr lang="en-GB" altLang="de-DE" sz="160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altLang="de-DE" sz="200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GB" altLang="de-DE" sz="200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1" name="Grafik 11"/>
          <p:cNvPicPr/>
          <p:nvPr/>
        </p:nvPicPr>
        <p:blipFill>
          <a:blip r:embed="rId5"/>
          <a:stretch/>
        </p:blipFill>
        <p:spPr bwMode="auto">
          <a:xfrm>
            <a:off x="2652142" y="4820924"/>
            <a:ext cx="263674" cy="263674"/>
          </a:xfrm>
          <a:prstGeom prst="rect">
            <a:avLst/>
          </a:prstGeom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906" y="4797152"/>
            <a:ext cx="987779" cy="311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39" y="4804916"/>
            <a:ext cx="953034" cy="303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174" y="4797152"/>
            <a:ext cx="358706" cy="305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555875" y="115888"/>
            <a:ext cx="6425119" cy="490537"/>
          </a:xfrm>
        </p:spPr>
        <p:txBody>
          <a:bodyPr/>
          <a:lstStyle/>
          <a:p>
            <a:r>
              <a:rPr lang="en-GB" smtClean="0"/>
              <a:t>Your research needs lasers?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Bildschirmpräsentation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Your research needs lasers?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stozno</dc:creator>
  <cp:lastModifiedBy>Daniela Stozno</cp:lastModifiedBy>
  <cp:revision>25</cp:revision>
  <cp:lastPrinted>2020-09-03T10:55:28Z</cp:lastPrinted>
  <dcterms:created xsi:type="dcterms:W3CDTF">2015-02-24T14:10:06Z</dcterms:created>
  <dcterms:modified xsi:type="dcterms:W3CDTF">2023-08-02T12:38:12Z</dcterms:modified>
</cp:coreProperties>
</file>