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60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0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743">
          <p15:clr>
            <a:srgbClr val="A4A3A4"/>
          </p15:clr>
        </p15:guide>
        <p15:guide id="4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1D599F"/>
    <a:srgbClr val="000099"/>
    <a:srgbClr val="0000CC"/>
    <a:srgbClr val="DBEEF4"/>
    <a:srgbClr val="F2D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83" autoAdjust="0"/>
  </p:normalViewPr>
  <p:slideViewPr>
    <p:cSldViewPr showGuides="1">
      <p:cViewPr varScale="1">
        <p:scale>
          <a:sx n="109" d="100"/>
          <a:sy n="109" d="100"/>
        </p:scale>
        <p:origin x="-390" y="-90"/>
      </p:cViewPr>
      <p:guideLst>
        <p:guide orient="horz" pos="4201"/>
        <p:guide orient="horz" pos="2743"/>
        <p:guide pos="288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35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02937-8675-4ADF-8082-68C2928FCC30}" type="datetimeFigureOut">
              <a:rPr lang="de-DE" smtClean="0"/>
              <a:t>02.08.2023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3668A-E21D-4740-9EC9-9AA1CABA5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68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1D59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3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598640" y="481818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fld id="{22C522C4-6470-421C-BB01-B2BD9A0EF5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272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598640" y="481818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fld id="{22C522C4-6470-421C-BB01-B2BD9A0EF5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4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598640" y="481818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fld id="{22C522C4-6470-421C-BB01-B2BD9A0EF5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94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598640" y="481818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fld id="{22C522C4-6470-421C-BB01-B2BD9A0EF5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49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91680" y="87474"/>
            <a:ext cx="699512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4"/>
            <a:ext cx="8229600" cy="3535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1619672" y="560390"/>
            <a:ext cx="7522964" cy="0"/>
          </a:xfrm>
          <a:prstGeom prst="line">
            <a:avLst/>
          </a:prstGeom>
          <a:noFill/>
          <a:ln w="15875">
            <a:solidFill>
              <a:srgbClr val="1D59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6732241" y="4819232"/>
            <a:ext cx="1960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noProof="0" dirty="0" smtClean="0">
                <a:solidFill>
                  <a:srgbClr val="1D59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www.laserlab-europe.eu</a:t>
            </a:r>
            <a:endParaRPr lang="en-GB" sz="1200" noProof="0" dirty="0">
              <a:solidFill>
                <a:srgbClr val="1D59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0" y="4785996"/>
            <a:ext cx="9142636" cy="0"/>
          </a:xfrm>
          <a:prstGeom prst="line">
            <a:avLst/>
          </a:prstGeom>
          <a:noFill/>
          <a:ln w="15875">
            <a:solidFill>
              <a:srgbClr val="1D59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944711" y="4794706"/>
            <a:ext cx="2403153" cy="349702"/>
          </a:xfrm>
          <a:prstGeom prst="rect">
            <a:avLst/>
          </a:prstGeom>
          <a:noFill/>
        </p:spPr>
        <p:txBody>
          <a:bodyPr wrap="square" tIns="36000" bIns="36000" rtlCol="0">
            <a:spAutoFit/>
          </a:bodyPr>
          <a:lstStyle/>
          <a:p>
            <a:pPr algn="l"/>
            <a:r>
              <a:rPr lang="en-GB" sz="600" kern="1200" noProof="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project has received funding from the </a:t>
            </a:r>
            <a:r>
              <a:rPr lang="en-GB" sz="600" i="1" kern="1200" noProof="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European Union’s Horizon 2020 research and innovation programme </a:t>
            </a:r>
            <a:r>
              <a:rPr lang="en-GB" sz="600" kern="1200" noProof="0" dirty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under grant agreement no 871124</a:t>
            </a:r>
            <a:endParaRPr lang="en-GB" sz="600" kern="1200" noProof="0" dirty="0">
              <a:solidFill>
                <a:srgbClr val="0000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0" y="19619"/>
            <a:ext cx="1676400" cy="88392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803904"/>
            <a:ext cx="498552" cy="33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4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000" b="1" kern="1200">
          <a:solidFill>
            <a:srgbClr val="0000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erlab-europe.eu/transnational-access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290495"/>
            <a:ext cx="3265345" cy="2865431"/>
          </a:xfrm>
          <a:prstGeom prst="rect">
            <a:avLst/>
          </a:prstGeom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91680" y="555526"/>
            <a:ext cx="74523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de-DE" sz="2400" b="1" dirty="0" err="1" smtClean="0">
                <a:solidFill>
                  <a:srgbClr val="1D599F"/>
                </a:solidFill>
              </a:rPr>
              <a:t>Laserlab</a:t>
            </a:r>
            <a:r>
              <a:rPr lang="en-GB" altLang="de-DE" sz="2400" b="1" dirty="0" smtClean="0">
                <a:solidFill>
                  <a:srgbClr val="1D599F"/>
                </a:solidFill>
              </a:rPr>
              <a:t>-Europe</a:t>
            </a:r>
            <a:r>
              <a:rPr lang="en-GB" altLang="de-DE" sz="1600" b="1" dirty="0" smtClean="0">
                <a:solidFill>
                  <a:srgbClr val="1D599F"/>
                </a:solidFill>
              </a:rPr>
              <a:t> </a:t>
            </a:r>
            <a:r>
              <a:rPr lang="en-GB" altLang="de-DE" sz="1600" b="1" dirty="0">
                <a:solidFill>
                  <a:srgbClr val="1D599F"/>
                </a:solidFill>
              </a:rPr>
              <a:t/>
            </a:r>
            <a:br>
              <a:rPr lang="en-GB" altLang="de-DE" sz="1600" b="1" dirty="0">
                <a:solidFill>
                  <a:srgbClr val="1D599F"/>
                </a:solidFill>
              </a:rPr>
            </a:br>
            <a:r>
              <a:rPr lang="en-GB" altLang="de-DE" sz="1600" i="1" dirty="0">
                <a:solidFill>
                  <a:srgbClr val="1D599F"/>
                </a:solidFill>
              </a:rPr>
              <a:t>The Integrated Initiative of </a:t>
            </a:r>
            <a:r>
              <a:rPr lang="en-GB" altLang="de-DE" sz="1600" i="1" dirty="0" smtClean="0">
                <a:solidFill>
                  <a:srgbClr val="1D599F"/>
                </a:solidFill>
              </a:rPr>
              <a:t>European </a:t>
            </a:r>
            <a:r>
              <a:rPr lang="en-GB" altLang="de-DE" sz="1600" i="1" dirty="0">
                <a:solidFill>
                  <a:srgbClr val="1D599F"/>
                </a:solidFill>
              </a:rPr>
              <a:t>Laser Laboratories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de-DE" sz="1400" dirty="0">
              <a:solidFill>
                <a:srgbClr val="1D599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8246" y="1635646"/>
            <a:ext cx="4535488" cy="200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GB" altLang="de-DE" sz="1400" smtClean="0">
                <a:solidFill>
                  <a:srgbClr val="1D599F"/>
                </a:solidFill>
              </a:rPr>
              <a:t>Laserlab-Europe offers </a:t>
            </a:r>
          </a:p>
          <a:p>
            <a:pPr fontAlgn="auto">
              <a:spcBef>
                <a:spcPct val="3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de-DE" sz="1400" smtClean="0">
                <a:solidFill>
                  <a:srgbClr val="1D599F"/>
                </a:solidFill>
              </a:rPr>
              <a:t>access to 24 top-quality laser research facilities for scientists from all over the world to perform their own experiments</a:t>
            </a:r>
          </a:p>
          <a:p>
            <a:pPr fontAlgn="auto">
              <a:spcBef>
                <a:spcPct val="3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de-DE" sz="1400" smtClean="0">
                <a:solidFill>
                  <a:srgbClr val="1D599F"/>
                </a:solidFill>
              </a:rPr>
              <a:t>training and education opportunities for young researchers</a:t>
            </a:r>
          </a:p>
          <a:p>
            <a:pPr fontAlgn="auto">
              <a:spcBef>
                <a:spcPct val="3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de-DE" sz="1400" smtClean="0">
                <a:solidFill>
                  <a:srgbClr val="1D599F"/>
                </a:solidFill>
              </a:rPr>
              <a:t>regular webinars on research highlights from a broad range of laser-based science</a:t>
            </a:r>
            <a:endParaRPr lang="en-GB" altLang="de-DE" sz="1400">
              <a:solidFill>
                <a:srgbClr val="1D599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4155926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GB" altLang="de-DE" sz="1600" b="1" smtClean="0">
                <a:solidFill>
                  <a:schemeClr val="accent6">
                    <a:lumMod val="75000"/>
                  </a:schemeClr>
                </a:solidFill>
              </a:rPr>
              <a:t>Apply for access to one of the laser research facilities through </a:t>
            </a:r>
            <a:br>
              <a:rPr lang="en-GB" altLang="de-DE" sz="1600" b="1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altLang="de-DE" sz="140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www.laserlab-europe.eu/transnational-access</a:t>
            </a:r>
            <a:r>
              <a:rPr lang="en-GB" altLang="de-DE" sz="140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de-DE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altLang="de-DE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Grafik 11"/>
          <p:cNvPicPr/>
          <p:nvPr/>
        </p:nvPicPr>
        <p:blipFill>
          <a:blip r:embed="rId4"/>
          <a:stretch/>
        </p:blipFill>
        <p:spPr bwMode="auto">
          <a:xfrm>
            <a:off x="2631615" y="3747650"/>
            <a:ext cx="224153" cy="224153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03" y="3723878"/>
            <a:ext cx="839725" cy="26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1642"/>
            <a:ext cx="810188" cy="25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691680" y="55943"/>
            <a:ext cx="7452320" cy="367550"/>
          </a:xfrm>
        </p:spPr>
        <p:txBody>
          <a:bodyPr>
            <a:normAutofit fontScale="90000"/>
          </a:bodyPr>
          <a:lstStyle/>
          <a:p>
            <a:r>
              <a:rPr lang="en-GB" smtClean="0"/>
              <a:t>Your research needs lasers?</a:t>
            </a:r>
            <a:endParaRPr lang="en-GB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931" y="3723878"/>
            <a:ext cx="304941" cy="25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39247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Bildschirmpräsentation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Your research needs lasers?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stozno</dc:creator>
  <cp:lastModifiedBy>Daniela Stozno</cp:lastModifiedBy>
  <cp:revision>1393</cp:revision>
  <dcterms:created xsi:type="dcterms:W3CDTF">2015-02-24T14:10:06Z</dcterms:created>
  <dcterms:modified xsi:type="dcterms:W3CDTF">2023-08-02T12:33:23Z</dcterms:modified>
</cp:coreProperties>
</file>