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99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83" autoAdjust="0"/>
  </p:normalViewPr>
  <p:slideViewPr>
    <p:cSldViewPr showGuides="1">
      <p:cViewPr varScale="1">
        <p:scale>
          <a:sx n="84" d="100"/>
          <a:sy n="84" d="100"/>
        </p:scale>
        <p:origin x="-1110" y="-78"/>
      </p:cViewPr>
      <p:guideLst>
        <p:guide orient="horz" pos="4319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02937-8675-4ADF-8082-68C2928FCC30}" type="datetimeFigureOut">
              <a:rPr lang="de-DE" smtClean="0"/>
              <a:t>03.09.2020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3668A-E21D-4740-9EC9-9AA1CABA51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6689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3668A-E21D-4740-9EC9-9AA1CABA51B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117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1D599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734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C522C4-6470-421C-BB01-B2BD9A0EF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93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C522C4-6470-421C-BB01-B2BD9A0EF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421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C522C4-6470-421C-BB01-B2BD9A0EF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720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C522C4-6470-421C-BB01-B2BD9A0EF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916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C522C4-6470-421C-BB01-B2BD9A0EF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9155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C522C4-6470-421C-BB01-B2BD9A0EF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2419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C522C4-6470-421C-BB01-B2BD9A0EF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942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C522C4-6470-421C-BB01-B2BD9A0EF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0490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C522C4-6470-421C-BB01-B2BD9A0EF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890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C522C4-6470-421C-BB01-B2BD9A0EF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50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131024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71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Picture 6" descr="laserlab_logo_rgb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345071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7"/>
          <p:cNvSpPr>
            <a:spLocks noChangeShapeType="1"/>
          </p:cNvSpPr>
          <p:nvPr userDrawn="1"/>
        </p:nvSpPr>
        <p:spPr bwMode="auto">
          <a:xfrm>
            <a:off x="2195736" y="690315"/>
            <a:ext cx="6946900" cy="0"/>
          </a:xfrm>
          <a:prstGeom prst="line">
            <a:avLst/>
          </a:prstGeom>
          <a:noFill/>
          <a:ln w="15875">
            <a:solidFill>
              <a:srgbClr val="1D599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0" y="6381328"/>
            <a:ext cx="9142636" cy="0"/>
          </a:xfrm>
          <a:prstGeom prst="line">
            <a:avLst/>
          </a:prstGeom>
          <a:noFill/>
          <a:ln w="15875">
            <a:solidFill>
              <a:srgbClr val="1D599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323528" y="6430312"/>
            <a:ext cx="3624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dirty="0" smtClean="0">
                <a:solidFill>
                  <a:srgbClr val="1D59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 t t p : // w w w. l a s e r l a b – e u r o p e . e u</a:t>
            </a:r>
          </a:p>
        </p:txBody>
      </p:sp>
      <p:pic>
        <p:nvPicPr>
          <p:cNvPr id="12" name="Picture 20" descr="EC_logo_jaun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6418088"/>
            <a:ext cx="581025" cy="39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 userDrawn="1"/>
        </p:nvSpPr>
        <p:spPr>
          <a:xfrm>
            <a:off x="5588276" y="6420680"/>
            <a:ext cx="25471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700" kern="1200" noProof="0" smtClean="0">
                <a:solidFill>
                  <a:srgbClr val="000066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project has received funding from the </a:t>
            </a:r>
            <a:r>
              <a:rPr lang="en-GB" sz="700" i="1" kern="1200" noProof="0" smtClean="0">
                <a:solidFill>
                  <a:srgbClr val="000066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European Union’s Horizon 2020 research and innovation programme </a:t>
            </a:r>
            <a:r>
              <a:rPr lang="en-GB" sz="700" kern="1200" noProof="0" smtClean="0">
                <a:solidFill>
                  <a:srgbClr val="000066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under grant agreement no 871124</a:t>
            </a:r>
            <a:endParaRPr lang="en-GB" sz="700" kern="1200" noProof="0">
              <a:solidFill>
                <a:srgbClr val="000066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149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rgbClr val="00006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1D599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1D599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rgbClr val="1D599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1D599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rgbClr val="1D599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203952" y="116632"/>
            <a:ext cx="6707187" cy="490537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00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de-DE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LASERLAB-EUROPE</a:t>
            </a:r>
            <a:endParaRPr lang="de-DE" altLang="de-DE" dirty="0">
              <a:solidFill>
                <a:srgbClr val="1D599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92080" y="1350757"/>
            <a:ext cx="3456384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de-DE" sz="2400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YOUR RESEARCH </a:t>
            </a:r>
            <a:br>
              <a:rPr lang="en-GB" altLang="de-DE" sz="2400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altLang="de-DE" sz="2400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NEEDS LASERS ?</a:t>
            </a:r>
          </a:p>
          <a:p>
            <a:endParaRPr lang="en-GB" altLang="de-DE" sz="1600" smtClean="0">
              <a:solidFill>
                <a:srgbClr val="1D599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GB" altLang="de-DE" sz="1600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Contact </a:t>
            </a:r>
            <a:br>
              <a:rPr lang="en-GB" altLang="de-DE" sz="1600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altLang="de-DE" sz="1600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www.laserlab-europe.eu</a:t>
            </a:r>
          </a:p>
          <a:p>
            <a:endParaRPr lang="en-GB" altLang="de-DE" sz="2400" b="1" smtClean="0">
              <a:solidFill>
                <a:srgbClr val="1D599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GB" altLang="de-DE" sz="2400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LASERLAB-EUROPE</a:t>
            </a:r>
            <a:r>
              <a:rPr lang="en-GB" altLang="de-DE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GB" altLang="de-DE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altLang="de-DE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Integrated Initiative of </a:t>
            </a:r>
            <a:br>
              <a:rPr lang="en-GB" altLang="de-DE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altLang="de-DE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European Laser Laboratories</a:t>
            </a:r>
          </a:p>
          <a:p>
            <a:endParaRPr lang="en-GB" altLang="de-DE" sz="1600" smtClean="0">
              <a:solidFill>
                <a:srgbClr val="1D599F"/>
              </a:solidFill>
            </a:endParaRPr>
          </a:p>
          <a:p>
            <a:r>
              <a:rPr lang="en-GB" altLang="de-DE" sz="1600" smtClean="0">
                <a:solidFill>
                  <a:srgbClr val="1D599F"/>
                </a:solidFill>
              </a:rPr>
              <a:t>EU H2020 Framework Programme</a:t>
            </a:r>
          </a:p>
          <a:p>
            <a:r>
              <a:rPr lang="en-GB" altLang="de-DE" sz="1600" smtClean="0">
                <a:solidFill>
                  <a:srgbClr val="1D599F"/>
                </a:solidFill>
              </a:rPr>
              <a:t> </a:t>
            </a:r>
          </a:p>
          <a:p>
            <a:r>
              <a:rPr lang="en-GB" altLang="de-DE" sz="1600" b="1" smtClean="0">
                <a:solidFill>
                  <a:srgbClr val="1D599F"/>
                </a:solidFill>
              </a:rPr>
              <a:t>Participants: </a:t>
            </a:r>
          </a:p>
          <a:p>
            <a:pPr lvl="1"/>
            <a:r>
              <a:rPr lang="en-GB" altLang="de-DE" sz="1400" smtClean="0">
                <a:solidFill>
                  <a:srgbClr val="1D599F"/>
                </a:solidFill>
              </a:rPr>
              <a:t>35 laser infrastructures </a:t>
            </a:r>
          </a:p>
          <a:p>
            <a:pPr lvl="1"/>
            <a:r>
              <a:rPr lang="en-GB" altLang="de-DE" sz="1400" smtClean="0">
                <a:solidFill>
                  <a:srgbClr val="1D599F"/>
                </a:solidFill>
              </a:rPr>
              <a:t>  </a:t>
            </a:r>
            <a:r>
              <a:rPr lang="en-GB" altLang="de-DE" sz="1400" smtClean="0">
                <a:solidFill>
                  <a:srgbClr val="1D599F"/>
                </a:solidFill>
              </a:rPr>
              <a:t>4</a:t>
            </a:r>
            <a:r>
              <a:rPr lang="en-GB" altLang="de-DE" sz="1400" smtClean="0">
                <a:solidFill>
                  <a:srgbClr val="1D599F"/>
                </a:solidFill>
              </a:rPr>
              <a:t> subcontractors</a:t>
            </a:r>
          </a:p>
          <a:p>
            <a:pPr lvl="1"/>
            <a:r>
              <a:rPr lang="en-GB" altLang="de-DE" sz="1400" smtClean="0">
                <a:solidFill>
                  <a:srgbClr val="1D599F"/>
                </a:solidFill>
              </a:rPr>
              <a:t>  4 associates</a:t>
            </a:r>
          </a:p>
          <a:p>
            <a:pPr lvl="1"/>
            <a:r>
              <a:rPr lang="en-GB" altLang="de-DE" sz="1400" smtClean="0">
                <a:solidFill>
                  <a:srgbClr val="1D599F"/>
                </a:solidFill>
                <a:sym typeface="Wingdings" pitchFamily="2" charset="2"/>
              </a:rPr>
              <a:t> from 22 European countries</a:t>
            </a:r>
          </a:p>
          <a:p>
            <a:endParaRPr lang="en-GB" altLang="de-DE" sz="1400">
              <a:solidFill>
                <a:srgbClr val="1D599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99" y="1556792"/>
            <a:ext cx="4839657" cy="424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2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09675" y="260350"/>
            <a:ext cx="6707188" cy="490538"/>
          </a:xfrm>
        </p:spPr>
        <p:txBody>
          <a:bodyPr/>
          <a:lstStyle/>
          <a:p>
            <a:r>
              <a:rPr lang="en-US" altLang="de-DE">
                <a:effectLst>
                  <a:outerShdw blurRad="38100" dist="38100" dir="2700000" algn="tl">
                    <a:srgbClr val="C0C0C0"/>
                  </a:outerShdw>
                </a:effectLst>
              </a:rPr>
              <a:t>LASERLAB-EUROPE</a:t>
            </a:r>
            <a:endParaRPr lang="de-DE" altLang="de-D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50825" y="1412776"/>
            <a:ext cx="8569325" cy="450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2682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de-DE" b="1" dirty="0">
                <a:solidFill>
                  <a:srgbClr val="1D599F"/>
                </a:solidFill>
                <a:sym typeface="Wingdings" pitchFamily="2" charset="2"/>
              </a:rPr>
              <a:t>Strengthening the leading role of Europe in laser research through: </a:t>
            </a:r>
            <a:endParaRPr lang="en-US" altLang="de-DE" b="1" dirty="0">
              <a:solidFill>
                <a:schemeClr val="accent2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altLang="de-DE" b="1" dirty="0">
              <a:solidFill>
                <a:srgbClr val="1D599F"/>
              </a:solidFill>
            </a:endParaRP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n-US" altLang="de-DE" b="1" dirty="0">
                <a:solidFill>
                  <a:srgbClr val="1D599F"/>
                </a:solidFill>
              </a:rPr>
              <a:t> Transnational Access</a:t>
            </a:r>
          </a:p>
          <a:p>
            <a:pPr lvl="1"/>
            <a:r>
              <a:rPr lang="en-US" altLang="de-DE" sz="1400" dirty="0">
                <a:solidFill>
                  <a:srgbClr val="1D599F"/>
                </a:solidFill>
              </a:rPr>
              <a:t>providing access to top-quality laser research facilities for scientists </a:t>
            </a:r>
            <a:r>
              <a:rPr lang="en-US" altLang="de-DE" sz="1400" dirty="0" smtClean="0">
                <a:solidFill>
                  <a:srgbClr val="1D599F"/>
                </a:solidFill>
              </a:rPr>
              <a:t>from all </a:t>
            </a:r>
            <a:r>
              <a:rPr lang="en-US" altLang="de-DE" sz="1400" dirty="0">
                <a:solidFill>
                  <a:srgbClr val="1D599F"/>
                </a:solidFill>
              </a:rPr>
              <a:t>over </a:t>
            </a:r>
            <a:r>
              <a:rPr lang="en-US" altLang="de-DE" sz="1400" dirty="0" smtClean="0">
                <a:solidFill>
                  <a:srgbClr val="1D599F"/>
                </a:solidFill>
              </a:rPr>
              <a:t>the world </a:t>
            </a:r>
            <a:endParaRPr lang="en-US" altLang="de-DE" sz="1400" dirty="0">
              <a:solidFill>
                <a:srgbClr val="1D599F"/>
              </a:solidFill>
            </a:endParaRPr>
          </a:p>
          <a:p>
            <a:pPr lvl="1"/>
            <a:r>
              <a:rPr lang="en-US" altLang="de-DE" sz="1400" dirty="0">
                <a:solidFill>
                  <a:srgbClr val="1D599F"/>
                </a:solidFill>
              </a:rPr>
              <a:t>	</a:t>
            </a:r>
            <a:r>
              <a:rPr lang="en-US" altLang="de-DE" sz="1400" dirty="0">
                <a:solidFill>
                  <a:srgbClr val="1D599F"/>
                </a:solidFill>
                <a:sym typeface="Wingdings" pitchFamily="2" charset="2"/>
              </a:rPr>
              <a:t> </a:t>
            </a:r>
            <a:r>
              <a:rPr lang="en-US" altLang="de-DE" sz="1400" dirty="0">
                <a:solidFill>
                  <a:srgbClr val="1D599F"/>
                </a:solidFill>
              </a:rPr>
              <a:t>Apply through www.laserlab-europe.eu/transnational-access</a:t>
            </a:r>
            <a:r>
              <a:rPr lang="en-US" altLang="de-DE" dirty="0"/>
              <a:t> </a:t>
            </a:r>
          </a:p>
          <a:p>
            <a:pPr>
              <a:spcBef>
                <a:spcPct val="20000"/>
              </a:spcBef>
              <a:spcAft>
                <a:spcPct val="5000"/>
              </a:spcAft>
              <a:buFontTx/>
              <a:buBlip>
                <a:blip r:embed="rId2"/>
              </a:buBlip>
            </a:pPr>
            <a:r>
              <a:rPr lang="en-US" altLang="de-DE" b="1" dirty="0">
                <a:solidFill>
                  <a:srgbClr val="1D599F"/>
                </a:solidFill>
              </a:rPr>
              <a:t> Joint Research</a:t>
            </a:r>
          </a:p>
          <a:p>
            <a:pPr lvl="1"/>
            <a:r>
              <a:rPr lang="en-US" altLang="de-DE" sz="1400" dirty="0">
                <a:solidFill>
                  <a:srgbClr val="1D599F"/>
                </a:solidFill>
              </a:rPr>
              <a:t>See: www.laserlab-europe.eu/research</a:t>
            </a:r>
            <a:r>
              <a:rPr lang="en-US" altLang="de-DE" dirty="0"/>
              <a:t/>
            </a:r>
            <a:br>
              <a:rPr lang="en-US" altLang="de-DE" dirty="0"/>
            </a:br>
            <a:r>
              <a:rPr lang="en-US" altLang="de-DE" sz="1400" dirty="0">
                <a:solidFill>
                  <a:srgbClr val="1D599F"/>
                </a:solidFill>
              </a:rPr>
              <a:t>- </a:t>
            </a:r>
            <a:r>
              <a:rPr lang="en-US" altLang="de-DE" sz="1400" dirty="0" smtClean="0">
                <a:solidFill>
                  <a:srgbClr val="1D599F"/>
                </a:solidFill>
              </a:rPr>
              <a:t>Primary </a:t>
            </a:r>
            <a:r>
              <a:rPr lang="en-US" altLang="de-DE" sz="1400" dirty="0">
                <a:solidFill>
                  <a:srgbClr val="1D599F"/>
                </a:solidFill>
              </a:rPr>
              <a:t>and Secondary Sources (bottlenecks, metrology, </a:t>
            </a:r>
            <a:r>
              <a:rPr lang="en-US" altLang="de-DE" sz="1400" dirty="0" smtClean="0">
                <a:solidFill>
                  <a:srgbClr val="1D599F"/>
                </a:solidFill>
              </a:rPr>
              <a:t/>
            </a:r>
            <a:br>
              <a:rPr lang="en-US" altLang="de-DE" sz="1400" dirty="0" smtClean="0">
                <a:solidFill>
                  <a:srgbClr val="1D599F"/>
                </a:solidFill>
              </a:rPr>
            </a:br>
            <a:r>
              <a:rPr lang="en-US" altLang="de-DE" sz="1400" dirty="0" smtClean="0">
                <a:solidFill>
                  <a:srgbClr val="1D599F"/>
                </a:solidFill>
              </a:rPr>
              <a:t>diagnostics </a:t>
            </a:r>
            <a:r>
              <a:rPr lang="en-US" altLang="de-DE" sz="1400" dirty="0">
                <a:solidFill>
                  <a:srgbClr val="1D599F"/>
                </a:solidFill>
              </a:rPr>
              <a:t>tools) and advanced application </a:t>
            </a:r>
            <a:r>
              <a:rPr lang="en-US" altLang="de-DE" sz="1400" dirty="0" smtClean="0">
                <a:solidFill>
                  <a:srgbClr val="1D599F"/>
                </a:solidFill>
              </a:rPr>
              <a:t/>
            </a:r>
            <a:br>
              <a:rPr lang="en-US" altLang="de-DE" sz="1400" dirty="0" smtClean="0">
                <a:solidFill>
                  <a:srgbClr val="1D599F"/>
                </a:solidFill>
              </a:rPr>
            </a:br>
            <a:r>
              <a:rPr lang="en-US" altLang="de-DE" sz="1400" dirty="0" smtClean="0">
                <a:solidFill>
                  <a:srgbClr val="1D599F"/>
                </a:solidFill>
              </a:rPr>
              <a:t>workstations </a:t>
            </a:r>
            <a:r>
              <a:rPr lang="en-US" altLang="de-DE" sz="1400" dirty="0">
                <a:solidFill>
                  <a:srgbClr val="1D599F"/>
                </a:solidFill>
              </a:rPr>
              <a:t>– </a:t>
            </a:r>
            <a:r>
              <a:rPr lang="en-US" altLang="de-DE" sz="1400" b="1" dirty="0" smtClean="0">
                <a:solidFill>
                  <a:srgbClr val="1D599F"/>
                </a:solidFill>
              </a:rPr>
              <a:t>PRISES</a:t>
            </a:r>
            <a:endParaRPr lang="en-US" altLang="de-DE" sz="1400" b="1" dirty="0">
              <a:solidFill>
                <a:srgbClr val="1D599F"/>
              </a:solidFill>
            </a:endParaRPr>
          </a:p>
          <a:p>
            <a:pPr lvl="1"/>
            <a:r>
              <a:rPr lang="en-US" altLang="de-DE" sz="1400" dirty="0" smtClean="0">
                <a:solidFill>
                  <a:srgbClr val="1D599F"/>
                </a:solidFill>
              </a:rPr>
              <a:t>- Advanced </a:t>
            </a:r>
            <a:r>
              <a:rPr lang="en-US" altLang="de-DE" sz="1400" dirty="0">
                <a:solidFill>
                  <a:srgbClr val="1D599F"/>
                </a:solidFill>
              </a:rPr>
              <a:t>Laser-based Techniques for Imaging and </a:t>
            </a:r>
            <a:r>
              <a:rPr lang="en-US" altLang="de-DE" sz="1400" dirty="0" smtClean="0">
                <a:solidFill>
                  <a:srgbClr val="1D599F"/>
                </a:solidFill>
              </a:rPr>
              <a:t/>
            </a:r>
            <a:br>
              <a:rPr lang="en-US" altLang="de-DE" sz="1400" dirty="0" smtClean="0">
                <a:solidFill>
                  <a:srgbClr val="1D599F"/>
                </a:solidFill>
              </a:rPr>
            </a:br>
            <a:r>
              <a:rPr lang="en-US" altLang="de-DE" sz="1400" dirty="0" smtClean="0">
                <a:solidFill>
                  <a:srgbClr val="1D599F"/>
                </a:solidFill>
              </a:rPr>
              <a:t>Spectroscopy </a:t>
            </a:r>
            <a:r>
              <a:rPr lang="en-US" altLang="de-DE" sz="1400" dirty="0">
                <a:solidFill>
                  <a:srgbClr val="1D599F"/>
                </a:solidFill>
              </a:rPr>
              <a:t>in material science and </a:t>
            </a:r>
            <a:r>
              <a:rPr lang="en-US" altLang="de-DE" sz="1400" dirty="0" smtClean="0">
                <a:solidFill>
                  <a:srgbClr val="1D599F"/>
                </a:solidFill>
              </a:rPr>
              <a:t>biomedicine </a:t>
            </a:r>
            <a:r>
              <a:rPr lang="en-US" altLang="de-DE" sz="1400" dirty="0">
                <a:solidFill>
                  <a:srgbClr val="1D599F"/>
                </a:solidFill>
              </a:rPr>
              <a:t>– </a:t>
            </a:r>
            <a:r>
              <a:rPr lang="en-US" altLang="de-DE" sz="1400" b="1" dirty="0" smtClean="0">
                <a:solidFill>
                  <a:srgbClr val="1D599F"/>
                </a:solidFill>
              </a:rPr>
              <a:t>ALTIS</a:t>
            </a:r>
            <a:endParaRPr lang="en-US" altLang="de-DE" sz="1400" b="1" dirty="0">
              <a:solidFill>
                <a:srgbClr val="1D599F"/>
              </a:solidFill>
            </a:endParaRPr>
          </a:p>
          <a:p>
            <a:pPr lvl="1"/>
            <a:endParaRPr lang="en-US" altLang="de-DE" sz="1400" dirty="0">
              <a:solidFill>
                <a:srgbClr val="1D599F"/>
              </a:solidFill>
            </a:endParaRPr>
          </a:p>
          <a:p>
            <a:pPr>
              <a:spcBef>
                <a:spcPct val="20000"/>
              </a:spcBef>
              <a:spcAft>
                <a:spcPct val="5000"/>
              </a:spcAft>
              <a:buFontTx/>
              <a:buBlip>
                <a:blip r:embed="rId2"/>
              </a:buBlip>
            </a:pPr>
            <a:r>
              <a:rPr lang="en-US" altLang="de-DE" b="1" dirty="0">
                <a:solidFill>
                  <a:srgbClr val="1D599F"/>
                </a:solidFill>
              </a:rPr>
              <a:t> Networking Activities</a:t>
            </a:r>
          </a:p>
          <a:p>
            <a:pPr lvl="1"/>
            <a:r>
              <a:rPr lang="en-US" altLang="de-DE" sz="1400" dirty="0">
                <a:solidFill>
                  <a:srgbClr val="1D599F"/>
                </a:solidFill>
              </a:rPr>
              <a:t>- fostering collaboration, best practices and exchanges</a:t>
            </a:r>
            <a:br>
              <a:rPr lang="en-US" altLang="de-DE" sz="1400" dirty="0">
                <a:solidFill>
                  <a:srgbClr val="1D599F"/>
                </a:solidFill>
              </a:rPr>
            </a:br>
            <a:r>
              <a:rPr lang="en-US" altLang="de-DE" sz="1400" dirty="0">
                <a:solidFill>
                  <a:srgbClr val="1D599F"/>
                </a:solidFill>
              </a:rPr>
              <a:t>- planning the future of the field</a:t>
            </a:r>
            <a:br>
              <a:rPr lang="en-US" altLang="de-DE" sz="1400" dirty="0">
                <a:solidFill>
                  <a:srgbClr val="1D599F"/>
                </a:solidFill>
              </a:rPr>
            </a:br>
            <a:r>
              <a:rPr lang="en-US" altLang="de-DE" sz="1400" dirty="0">
                <a:solidFill>
                  <a:srgbClr val="1D599F"/>
                </a:solidFill>
              </a:rPr>
              <a:t>- user </a:t>
            </a:r>
            <a:r>
              <a:rPr lang="en-US" altLang="de-DE" sz="1400" dirty="0" smtClean="0">
                <a:solidFill>
                  <a:srgbClr val="1D599F"/>
                </a:solidFill>
              </a:rPr>
              <a:t>training / training </a:t>
            </a:r>
            <a:r>
              <a:rPr lang="en-US" altLang="de-DE" sz="1400" dirty="0">
                <a:solidFill>
                  <a:srgbClr val="1D599F"/>
                </a:solidFill>
              </a:rPr>
              <a:t>and education for young researchers</a:t>
            </a:r>
            <a:br>
              <a:rPr lang="en-US" altLang="de-DE" sz="1400" dirty="0">
                <a:solidFill>
                  <a:srgbClr val="1D599F"/>
                </a:solidFill>
              </a:rPr>
            </a:br>
            <a:r>
              <a:rPr lang="en-US" altLang="de-DE" sz="1400" dirty="0">
                <a:solidFill>
                  <a:srgbClr val="1D599F"/>
                </a:solidFill>
              </a:rPr>
              <a:t>- public outreach</a:t>
            </a:r>
            <a:r>
              <a:rPr lang="en-US" altLang="de-DE" sz="1600" dirty="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4108" name="Picture 12" descr="MBI0099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068960"/>
            <a:ext cx="3276600" cy="217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01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Bildschirmpräsentation (4:3)</PresentationFormat>
  <Paragraphs>27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LASERLAB-EUROPE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stozno</dc:creator>
  <cp:lastModifiedBy>Daniela Stozno</cp:lastModifiedBy>
  <cp:revision>24</cp:revision>
  <dcterms:created xsi:type="dcterms:W3CDTF">2015-02-24T14:10:06Z</dcterms:created>
  <dcterms:modified xsi:type="dcterms:W3CDTF">2020-09-03T11:02:53Z</dcterms:modified>
</cp:coreProperties>
</file>